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Tahoma"/>
      <p:regular r:id="rId28"/>
      <p:bold r:id="rId29"/>
    </p:embeddedFont>
    <p:embeddedFont>
      <p:font typeface="Century Gothic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Tahoma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Tahom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enturyGothic-bold.fntdata"/><Relationship Id="rId30" Type="http://schemas.openxmlformats.org/officeDocument/2006/relationships/font" Target="fonts/CenturyGothic-regular.fntdata"/><Relationship Id="rId11" Type="http://schemas.openxmlformats.org/officeDocument/2006/relationships/slide" Target="slides/slide6.xml"/><Relationship Id="rId33" Type="http://schemas.openxmlformats.org/officeDocument/2006/relationships/font" Target="fonts/CenturyGothic-boldItalic.fntdata"/><Relationship Id="rId10" Type="http://schemas.openxmlformats.org/officeDocument/2006/relationships/slide" Target="slides/slide5.xml"/><Relationship Id="rId32" Type="http://schemas.openxmlformats.org/officeDocument/2006/relationships/font" Target="fonts/CenturyGothic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ddcd67ae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ddcd67ae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de4a2a9e3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de4a2a9e3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Perhaps add language of the component if fits.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ddcd67ae1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6ddcd67ae1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de4a2a9e3_1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6de4a2a9e3_1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de4a2a9e3_1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6de4a2a9e3_1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de4a2a9e3_1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6de4a2a9e3_1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de4a2a9e3_1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6de4a2a9e3_1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de4a2a9e3_1_4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6de4a2a9e3_1_4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de4a2a9e3_1_5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6de4a2a9e3_1_5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de4a2a9e3_1_6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g6de4a2a9e3_1_6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14c831b5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14c831b5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6de4a2a9e3_1_7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6de4a2a9e3_1_7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ddcd67ae1_0_11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6ddcd67ae1_0_11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6ddcd67ae1_0_110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2b58c040f_0_0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52b58c040f_0_0:notes"/>
          <p:cNvSpPr txBox="1"/>
          <p:nvPr>
            <p:ph idx="1" type="body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52b58c040f_0_0:notes"/>
          <p:cNvSpPr txBox="1"/>
          <p:nvPr>
            <p:ph idx="12" type="sldNum"/>
          </p:nvPr>
        </p:nvSpPr>
        <p:spPr>
          <a:xfrm>
            <a:off x="3884026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14fcb845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14fcb845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022de01c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022de01c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de4a2a9e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de4a2a9e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14fcb8458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14fcb8458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Malina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022de01c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022de01c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ddcd67ae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ddcd67ae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ddcd67ae1_0_8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6ddcd67ae1_0_8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rgbClr val="FFFFFF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217350" y="560575"/>
            <a:ext cx="8709300" cy="107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57359"/>
              </a:buClr>
              <a:buSzPts val="5500"/>
              <a:buFont typeface="Calibri"/>
              <a:buNone/>
              <a:defRPr b="1" sz="5500">
                <a:solidFill>
                  <a:srgbClr val="1573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217350" y="15794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7359"/>
              </a:buClr>
              <a:buSzPts val="4000"/>
              <a:buFont typeface="Calibri"/>
              <a:buNone/>
              <a:defRPr i="1" sz="4000">
                <a:solidFill>
                  <a:srgbClr val="1573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0" y="3516000"/>
            <a:ext cx="9144000" cy="1627500"/>
          </a:xfrm>
          <a:prstGeom prst="rect">
            <a:avLst/>
          </a:prstGeom>
          <a:solidFill>
            <a:srgbClr val="FFC000">
              <a:alpha val="458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0" y="3516000"/>
            <a:ext cx="9144000" cy="1627500"/>
          </a:xfrm>
          <a:prstGeom prst="rect">
            <a:avLst/>
          </a:prstGeom>
          <a:solidFill>
            <a:srgbClr val="FFE2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0200" lvl="1" marL="9144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">
  <p:cSld name="1_Title and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01075" y="1264444"/>
            <a:ext cx="8369400" cy="3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CA2BF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CA2BF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115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CA2BF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CA2BF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CA2BF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3"/>
          <p:cNvSpPr txBox="1"/>
          <p:nvPr>
            <p:ph type="title"/>
          </p:nvPr>
        </p:nvSpPr>
        <p:spPr>
          <a:xfrm>
            <a:off x="301075" y="186928"/>
            <a:ext cx="8369400" cy="9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5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2" type="body"/>
          </p:nvPr>
        </p:nvSpPr>
        <p:spPr>
          <a:xfrm>
            <a:off x="4014272" y="4724217"/>
            <a:ext cx="44637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47E58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66700" lvl="1" marL="914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47E58"/>
              </a:buClr>
              <a:buSzPts val="600"/>
              <a:buFont typeface="Noto Sans Symbols"/>
              <a:buChar char="▪"/>
              <a:defRPr b="0" i="0" sz="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66700" lvl="2" marL="13716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47E58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66700" lvl="3" marL="18288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47E58"/>
              </a:buClr>
              <a:buSzPts val="600"/>
              <a:buFont typeface="Arial"/>
              <a:buChar char="–"/>
              <a:defRPr b="0" i="0" sz="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66700" lvl="4" marL="22860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47E58"/>
              </a:buClr>
              <a:buSzPts val="600"/>
              <a:buFont typeface="Arial"/>
              <a:buChar char="»"/>
              <a:defRPr b="0" i="0" sz="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rgbClr val="FFE28A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Font typeface="Calibri"/>
              <a:buNone/>
              <a:defRPr sz="50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16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0200" lvl="1" marL="9144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16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16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0200" lvl="1" marL="9144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FC000">
            <a:alpha val="4588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6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Calibri"/>
              <a:buChar char="○"/>
              <a:defRPr sz="1600"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Calibri"/>
              <a:buChar char="■"/>
              <a:defRPr sz="1600"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Calibri"/>
              <a:buChar char="●"/>
              <a:defRPr sz="1600"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Calibri"/>
              <a:buChar char="○"/>
              <a:defRPr sz="1600"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Calibri"/>
              <a:buChar char="■"/>
              <a:defRPr sz="1600"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Calibri"/>
              <a:buChar char="●"/>
              <a:defRPr sz="1600"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○"/>
              <a:def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libri"/>
              <a:buChar char="■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0" y="4449500"/>
            <a:ext cx="9144000" cy="6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"/>
          <p:cNvSpPr txBox="1"/>
          <p:nvPr/>
        </p:nvSpPr>
        <p:spPr>
          <a:xfrm>
            <a:off x="5350500" y="4566725"/>
            <a:ext cx="3481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Interim Advanced Webinar 1.22.2020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hyperlink" Target="mailto:Malina.Monaco@caepnet.or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ctrTitle"/>
          </p:nvPr>
        </p:nvSpPr>
        <p:spPr>
          <a:xfrm>
            <a:off x="217350" y="560575"/>
            <a:ext cx="8709300" cy="107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Interim Advanced Webinar </a:t>
            </a:r>
            <a:endParaRPr>
              <a:solidFill>
                <a:srgbClr val="157359"/>
              </a:solidFill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217350" y="2258800"/>
            <a:ext cx="3715800" cy="12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Malina Monaco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Vice President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4418975" y="2356775"/>
            <a:ext cx="45861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Vince O’Neill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Accreditation Director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416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Importance of Plans to Advanced Reviews</a:t>
            </a:r>
            <a:endParaRPr sz="3800"/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A.1.1, Advanced preparation candidate knowledge and skills in their professional specialization field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A.2.1, clinical partnerships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A.2.2, clinical experiences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A.3.1, admission of diverse candidates who meet employment needs 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A.3.2, demonstrate academic achievement and ability to complete parathion successfully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A.3.3, candidate progress during preparation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0" name="Google Shape;140;p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A.3.4, professional and ethical preparation 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A.4.1, employer satisfaction with preparation and employment persistence of completers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A.4.2, completer satisfaction with preparation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A5.2 relevant, verifiable, representative, cumulative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A.5.3, testing innovations as part of Standard 5, continuous improvement 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A.5.4, CAEP outcome measures: licensure, completion placement, consumer information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type="title"/>
          </p:nvPr>
        </p:nvSpPr>
        <p:spPr>
          <a:xfrm>
            <a:off x="221375" y="416725"/>
            <a:ext cx="8841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Advanced Components </a:t>
            </a:r>
            <a:r>
              <a:rPr lang="en">
                <a:solidFill>
                  <a:srgbClr val="FF0000"/>
                </a:solidFill>
              </a:rPr>
              <a:t>NOT</a:t>
            </a:r>
            <a:r>
              <a:rPr lang="en"/>
              <a:t> Under Plans</a:t>
            </a:r>
            <a:endParaRPr/>
          </a:p>
        </p:txBody>
      </p:sp>
      <p:sp>
        <p:nvSpPr>
          <p:cNvPr id="146" name="Google Shape;146;p25"/>
          <p:cNvSpPr txBox="1"/>
          <p:nvPr>
            <p:ph idx="1" type="body"/>
          </p:nvPr>
        </p:nvSpPr>
        <p:spPr>
          <a:xfrm>
            <a:off x="679275" y="1106696"/>
            <a:ext cx="8279100" cy="30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A.1.2 - Professional Responsibilities- SPA/State Approval/Content data</a:t>
            </a:r>
            <a:endParaRPr sz="2400">
              <a:solidFill>
                <a:srgbClr val="000000"/>
              </a:solidFill>
            </a:endParaRPr>
          </a:p>
          <a:p>
            <a:pPr indent="-3175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A.5.1 - Quality </a:t>
            </a:r>
            <a:r>
              <a:rPr lang="en" sz="2400"/>
              <a:t>Assurance System</a:t>
            </a:r>
            <a:r>
              <a:rPr lang="en" sz="2400">
                <a:solidFill>
                  <a:srgbClr val="000000"/>
                </a:solidFill>
              </a:rPr>
              <a:t> </a:t>
            </a:r>
            <a:r>
              <a:rPr lang="en" sz="2400"/>
              <a:t>(Process/Evidence)</a:t>
            </a:r>
            <a:endParaRPr sz="2400">
              <a:solidFill>
                <a:srgbClr val="000000"/>
              </a:solidFill>
            </a:endParaRPr>
          </a:p>
          <a:p>
            <a:pPr indent="-3175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A.5.5</a:t>
            </a:r>
            <a:r>
              <a:rPr lang="en" sz="2400">
                <a:solidFill>
                  <a:srgbClr val="000000"/>
                </a:solidFill>
              </a:rPr>
              <a:t> - Stakeholder involvement in Quality Assurance System</a:t>
            </a:r>
            <a:r>
              <a:rPr lang="en" sz="2400">
                <a:solidFill>
                  <a:schemeClr val="dk1"/>
                </a:solidFill>
              </a:rPr>
              <a:t>(Process/Evidence)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311700" y="416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CAEP </a:t>
            </a:r>
            <a:r>
              <a:rPr lang="en"/>
              <a:t>Sufficient</a:t>
            </a:r>
            <a:r>
              <a:rPr lang="en"/>
              <a:t> </a:t>
            </a:r>
            <a:r>
              <a:rPr lang="en"/>
              <a:t>Plans Include</a:t>
            </a:r>
            <a:endParaRPr/>
          </a:p>
        </p:txBody>
      </p:sp>
      <p:sp>
        <p:nvSpPr>
          <p:cNvPr id="152" name="Google Shape;152;p26"/>
          <p:cNvSpPr txBox="1"/>
          <p:nvPr/>
        </p:nvSpPr>
        <p:spPr>
          <a:xfrm>
            <a:off x="301075" y="1255419"/>
            <a:ext cx="8369400" cy="3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400"/>
              </a:spcBef>
              <a:spcAft>
                <a:spcPts val="0"/>
              </a:spcAft>
              <a:buClr>
                <a:srgbClr val="4CA2BF"/>
              </a:buClr>
              <a:buSzPts val="3200"/>
              <a:buFont typeface="Calibri"/>
              <a:buChar char="•"/>
            </a:pP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Relationship to CAEP Standard or Component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4CA2BF"/>
              </a:buClr>
              <a:buSzPts val="3200"/>
              <a:buFont typeface="Calibri"/>
              <a:buChar char="•"/>
            </a:pP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Timeline and Resources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4CA2BF"/>
              </a:buClr>
              <a:buSzPts val="3200"/>
              <a:buFont typeface="Calibri"/>
              <a:buChar char="•"/>
            </a:pP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Quality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" name="Google Shape;153;p26"/>
          <p:cNvSpPr/>
          <p:nvPr/>
        </p:nvSpPr>
        <p:spPr>
          <a:xfrm>
            <a:off x="6313800" y="2205025"/>
            <a:ext cx="2688600" cy="15456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EFEFEF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“I plan to do some stuff sometime before my next visit.”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“I plan to do that.”</a:t>
            </a:r>
            <a:endParaRPr/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0425" y="226118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76014" y="350756"/>
            <a:ext cx="8923200" cy="7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Relationship to CAEP Standard</a:t>
            </a:r>
            <a:endParaRPr sz="2700"/>
          </a:p>
        </p:txBody>
      </p:sp>
      <p:sp>
        <p:nvSpPr>
          <p:cNvPr id="160" name="Google Shape;160;p27"/>
          <p:cNvSpPr txBox="1"/>
          <p:nvPr>
            <p:ph idx="1" type="body"/>
          </p:nvPr>
        </p:nvSpPr>
        <p:spPr>
          <a:xfrm>
            <a:off x="794956" y="1152713"/>
            <a:ext cx="7975500" cy="25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❖"/>
            </a:pPr>
            <a:r>
              <a:rPr lang="en" sz="2300">
                <a:solidFill>
                  <a:srgbClr val="000000"/>
                </a:solidFill>
              </a:rPr>
              <a:t>An explicit link of the intended data/evidence to the standard or component it is meant to inform; self-studies will tag the evidence to the appropriate standard; 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❖"/>
            </a:pPr>
            <a:r>
              <a:rPr lang="en" sz="2300">
                <a:solidFill>
                  <a:srgbClr val="000000"/>
                </a:solidFill>
              </a:rPr>
              <a:t>A description of the content and objective of the data/evidence collection</a:t>
            </a:r>
            <a:endParaRPr sz="23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311738" y="3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Timeline and Resources</a:t>
            </a:r>
            <a:endParaRPr sz="2700"/>
          </a:p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59450" y="949725"/>
            <a:ext cx="8945700" cy="32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❖"/>
            </a:pPr>
            <a:r>
              <a:rPr lang="en">
                <a:solidFill>
                  <a:srgbClr val="000000"/>
                </a:solidFill>
              </a:rPr>
              <a:t>Detailing of strategies, steps and a schedule for collection through full implementation, and indication of what is to be available by the time the site visit;</a:t>
            </a:r>
            <a:endParaRPr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❖"/>
            </a:pPr>
            <a:r>
              <a:rPr lang="en">
                <a:solidFill>
                  <a:srgbClr val="000000"/>
                </a:solidFill>
              </a:rPr>
              <a:t>Specification of additional data/evidence that will become available in the calendar years following accreditation until completion of the phase-in plan steps. </a:t>
            </a:r>
            <a:endParaRPr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❖"/>
            </a:pPr>
            <a:r>
              <a:rPr lang="en">
                <a:solidFill>
                  <a:srgbClr val="000000"/>
                </a:solidFill>
              </a:rPr>
              <a:t>A description of the personnel, technology and other resources available; institutional review board approvals, if appropriate; and EPP access to data compilation and analysis capability.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342251" y="177370"/>
            <a:ext cx="8727000" cy="5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Data Quality</a:t>
            </a:r>
            <a:endParaRPr sz="2700"/>
          </a:p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142050" y="688276"/>
            <a:ext cx="8859900" cy="37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❖"/>
            </a:pPr>
            <a:r>
              <a:rPr lang="en" sz="1900">
                <a:solidFill>
                  <a:schemeClr val="dk1"/>
                </a:solidFill>
              </a:rPr>
              <a:t>A copy of the collection instrument if it is available, together with information called for in CAEP instrument review rubrics; 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❖"/>
            </a:pPr>
            <a:r>
              <a:rPr lang="en" sz="1900">
                <a:solidFill>
                  <a:schemeClr val="dk1"/>
                </a:solidFill>
              </a:rPr>
              <a:t>Description of procedures to ensure that surveys and assessments reach level 3 or above on the CAEP assessment rubric; 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❖"/>
            </a:pPr>
            <a:r>
              <a:rPr lang="en" sz="1900">
                <a:solidFill>
                  <a:schemeClr val="dk1"/>
                </a:solidFill>
              </a:rPr>
              <a:t>Steps that will be taken to attain a representative response, including the actions to select and follow up a representative sample (or, a purposeful sample if that is appropriate for the data collection) and actions to ensure a high response rate; 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❖"/>
            </a:pPr>
            <a:r>
              <a:rPr lang="en" sz="1900">
                <a:solidFill>
                  <a:schemeClr val="dk1"/>
                </a:solidFill>
              </a:rPr>
              <a:t>Steps to ensure content validity and to validate the interpretations made of the data; 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❖"/>
            </a:pPr>
            <a:r>
              <a:rPr lang="en" sz="1900">
                <a:solidFill>
                  <a:schemeClr val="dk1"/>
                </a:solidFill>
              </a:rPr>
              <a:t>Steps to analyze and interpret the findings and make use of them for continuous improvement.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>
            <p:ph type="title"/>
          </p:nvPr>
        </p:nvSpPr>
        <p:spPr>
          <a:xfrm>
            <a:off x="396208" y="386157"/>
            <a:ext cx="81258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Example of a Template</a:t>
            </a:r>
            <a:endParaRPr/>
          </a:p>
        </p:txBody>
      </p:sp>
      <p:pic>
        <p:nvPicPr>
          <p:cNvPr id="178" name="Google Shape;17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8050" y="1442875"/>
            <a:ext cx="7520675" cy="29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3100" y="178325"/>
            <a:ext cx="5577675" cy="369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1275" y="355250"/>
            <a:ext cx="6028400" cy="31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0125" y="743850"/>
            <a:ext cx="6940550" cy="36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3"/>
          <p:cNvSpPr txBox="1"/>
          <p:nvPr/>
        </p:nvSpPr>
        <p:spPr>
          <a:xfrm>
            <a:off x="2683225" y="429950"/>
            <a:ext cx="21021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3"/>
          <p:cNvSpPr/>
          <p:nvPr/>
        </p:nvSpPr>
        <p:spPr>
          <a:xfrm>
            <a:off x="2826525" y="2329400"/>
            <a:ext cx="5076000" cy="457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196" name="Google Shape;196;p33"/>
          <p:cNvSpPr/>
          <p:nvPr/>
        </p:nvSpPr>
        <p:spPr>
          <a:xfrm>
            <a:off x="2683225" y="2778775"/>
            <a:ext cx="8100" cy="15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3"/>
          <p:cNvSpPr/>
          <p:nvPr/>
        </p:nvSpPr>
        <p:spPr>
          <a:xfrm>
            <a:off x="2826525" y="3372700"/>
            <a:ext cx="5024100" cy="995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3"/>
          <p:cNvSpPr txBox="1"/>
          <p:nvPr/>
        </p:nvSpPr>
        <p:spPr>
          <a:xfrm>
            <a:off x="2961925" y="2395800"/>
            <a:ext cx="5652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TBD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3"/>
          <p:cNvSpPr txBox="1"/>
          <p:nvPr/>
        </p:nvSpPr>
        <p:spPr>
          <a:xfrm>
            <a:off x="2961925" y="3463525"/>
            <a:ext cx="9315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TBD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3"/>
          <p:cNvSpPr txBox="1"/>
          <p:nvPr>
            <p:ph type="title"/>
          </p:nvPr>
        </p:nvSpPr>
        <p:spPr>
          <a:xfrm>
            <a:off x="425325" y="42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to complete in template….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25" y="1074900"/>
            <a:ext cx="4574524" cy="237637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>
            <p:ph idx="2" type="body"/>
          </p:nvPr>
        </p:nvSpPr>
        <p:spPr>
          <a:xfrm>
            <a:off x="4919975" y="948412"/>
            <a:ext cx="3999900" cy="29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If you have questions, make sure you add to question box.  You will need to make sure you are logged in and not “</a:t>
            </a:r>
            <a:r>
              <a:rPr b="1" lang="en" sz="2400"/>
              <a:t>anonymous</a:t>
            </a:r>
            <a:r>
              <a:rPr b="1" lang="en" sz="2400"/>
              <a:t>”.  I will respond to questions via email after the webinar.</a:t>
            </a:r>
            <a:endParaRPr b="1"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/>
          <p:nvPr>
            <p:ph type="title"/>
          </p:nvPr>
        </p:nvSpPr>
        <p:spPr>
          <a:xfrm>
            <a:off x="311700" y="416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Evidences to support your narrative </a:t>
            </a:r>
            <a:endParaRPr/>
          </a:p>
        </p:txBody>
      </p:sp>
      <p:sp>
        <p:nvSpPr>
          <p:cNvPr id="206" name="Google Shape;206;p34"/>
          <p:cNvSpPr txBox="1"/>
          <p:nvPr>
            <p:ph idx="1" type="body"/>
          </p:nvPr>
        </p:nvSpPr>
        <p:spPr>
          <a:xfrm>
            <a:off x="311700" y="1152475"/>
            <a:ext cx="8520600" cy="31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"/>
              <a:t>Label Phase in plans by component/standard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"/>
              <a:t>There may be just a few evidences per standard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"/>
              <a:t>Teams will not have access to previous reviews so make sure you upload any previous evidences you wish them to review (especially important for St 5/A5)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CAEPCON</a:t>
            </a:r>
            <a:endParaRPr/>
          </a:p>
        </p:txBody>
      </p:sp>
      <p:pic>
        <p:nvPicPr>
          <p:cNvPr id="213" name="Google Shape;21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19500"/>
            <a:ext cx="9143999" cy="3148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/>
          <p:nvPr>
            <p:ph type="title"/>
          </p:nvPr>
        </p:nvSpPr>
        <p:spPr>
          <a:xfrm>
            <a:off x="194813" y="260453"/>
            <a:ext cx="53253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do I contact if I have questions?</a:t>
            </a:r>
            <a:endParaRPr/>
          </a:p>
        </p:txBody>
      </p:sp>
      <p:pic>
        <p:nvPicPr>
          <p:cNvPr id="220" name="Google Shape;220;p36"/>
          <p:cNvPicPr preferRelativeResize="0"/>
          <p:nvPr/>
        </p:nvPicPr>
        <p:blipFill rotWithShape="1">
          <a:blip r:embed="rId3">
            <a:alphaModFix/>
          </a:blip>
          <a:srcRect b="0" l="5410" r="0" t="0"/>
          <a:stretch/>
        </p:blipFill>
        <p:spPr>
          <a:xfrm>
            <a:off x="5741103" y="1080422"/>
            <a:ext cx="2369344" cy="2504907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6"/>
          <p:cNvSpPr txBox="1"/>
          <p:nvPr>
            <p:ph idx="1" type="body"/>
          </p:nvPr>
        </p:nvSpPr>
        <p:spPr>
          <a:xfrm>
            <a:off x="311703" y="1425813"/>
            <a:ext cx="4202100" cy="23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Me! I am the case manager for interim advanced visits.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Dr. Malina Monaco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Vice President for Accreditation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" sz="1500" u="sng">
                <a:solidFill>
                  <a:schemeClr val="accent5"/>
                </a:solidFill>
                <a:hlinkClick r:id="rId4"/>
              </a:rPr>
              <a:t>Malina.Monaco@caepnet.org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793250"/>
            <a:ext cx="2808000" cy="189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this where you are in your Interim Advanced Review  Process?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100" y="152400"/>
            <a:ext cx="5715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123950"/>
            <a:ext cx="85206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Timelines 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904750"/>
            <a:ext cx="8520600" cy="33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Tier A and B </a:t>
            </a:r>
            <a:r>
              <a:rPr lang="en"/>
              <a:t>(Original visits prior to F2018)</a:t>
            </a:r>
            <a:r>
              <a:rPr lang="en">
                <a:solidFill>
                  <a:srgbClr val="000000"/>
                </a:solidFill>
              </a:rPr>
              <a:t>- Self Study is due January 2, 2021 </a:t>
            </a:r>
            <a:r>
              <a:rPr lang="en">
                <a:solidFill>
                  <a:srgbClr val="6AA84F"/>
                </a:solidFill>
              </a:rPr>
              <a:t>Vi</a:t>
            </a:r>
            <a:r>
              <a:rPr lang="en">
                <a:solidFill>
                  <a:srgbClr val="6AA84F"/>
                </a:solidFill>
              </a:rPr>
              <a:t>rtual Visit will be completed between March 1-August 30, 2021.</a:t>
            </a:r>
            <a:endParaRPr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Tier C (</a:t>
            </a:r>
            <a:r>
              <a:rPr lang="en">
                <a:solidFill>
                  <a:schemeClr val="dk1"/>
                </a:solidFill>
              </a:rPr>
              <a:t>Original visit F2018</a:t>
            </a:r>
            <a:r>
              <a:rPr lang="en">
                <a:solidFill>
                  <a:srgbClr val="000000"/>
                </a:solidFill>
              </a:rPr>
              <a:t>)- Self Study is due September 1, 2021</a:t>
            </a:r>
            <a:r>
              <a:rPr lang="en"/>
              <a:t> </a:t>
            </a:r>
            <a:r>
              <a:rPr lang="en">
                <a:solidFill>
                  <a:srgbClr val="6AA84F"/>
                </a:solidFill>
              </a:rPr>
              <a:t>Virtual Visit will be completed between October 1, 2021-December 31, 2021.</a:t>
            </a:r>
            <a:endParaRPr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Tier D </a:t>
            </a:r>
            <a:r>
              <a:rPr lang="en"/>
              <a:t>(Original visit SP2019</a:t>
            </a:r>
            <a:r>
              <a:rPr lang="en">
                <a:solidFill>
                  <a:srgbClr val="000000"/>
                </a:solidFill>
              </a:rPr>
              <a:t>)-Self Study is due January 3, 2022 </a:t>
            </a:r>
            <a:r>
              <a:rPr lang="en">
                <a:solidFill>
                  <a:srgbClr val="6AA84F"/>
                </a:solidFill>
              </a:rPr>
              <a:t>Virtual Visit will be completed between March 1, 2022- June 30, 2022.</a:t>
            </a:r>
            <a:endParaRPr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193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Logistics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27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"/>
              <a:t>No fee for the Interim Advanced review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">
                <a:solidFill>
                  <a:schemeClr val="dk1"/>
                </a:solidFill>
              </a:rPr>
              <a:t>Virtual site visit teams= Lead + 1 SV (+1 State, if joint)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"/>
              <a:t>Letter of Agreement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"/>
              <a:t>Does not modify/change accreditation status for the next synced visit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6250" y="-53125"/>
            <a:ext cx="8369400" cy="54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What programs do I include?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1" name="Google Shape;101;p20"/>
          <p:cNvSpPr txBox="1"/>
          <p:nvPr/>
        </p:nvSpPr>
        <p:spPr>
          <a:xfrm>
            <a:off x="181450" y="2291050"/>
            <a:ext cx="1625700" cy="1388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On a visit, reviewers should see data for each standard for these programs.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20"/>
          <p:cNvSpPr txBox="1"/>
          <p:nvPr/>
        </p:nvSpPr>
        <p:spPr>
          <a:xfrm>
            <a:off x="7300925" y="1914425"/>
            <a:ext cx="1625700" cy="1701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Must address all components for each standard ACROSS all of the Purple programs as a group.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03" name="Google Shape;103;p20"/>
          <p:cNvCxnSpPr/>
          <p:nvPr/>
        </p:nvCxnSpPr>
        <p:spPr>
          <a:xfrm>
            <a:off x="1843475" y="3315200"/>
            <a:ext cx="402000" cy="26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5475" y="552125"/>
            <a:ext cx="4795313" cy="35964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20"/>
          <p:cNvCxnSpPr/>
          <p:nvPr/>
        </p:nvCxnSpPr>
        <p:spPr>
          <a:xfrm flipH="1">
            <a:off x="7027625" y="2442575"/>
            <a:ext cx="273300" cy="64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16725"/>
            <a:ext cx="448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Interim Advanced Process</a:t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725175"/>
            <a:ext cx="4483800" cy="23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The Interim Advanced Process will follow the same steps as a regular site visit with a condensed timeline*. Cases will go to the Accreditation Council the following semester.  AIMS </a:t>
            </a:r>
            <a:r>
              <a:rPr lang="en" sz="1800"/>
              <a:t>templates are open for tiers A, B, and C.</a:t>
            </a:r>
            <a:endParaRPr/>
          </a:p>
        </p:txBody>
      </p:sp>
      <p:sp>
        <p:nvSpPr>
          <p:cNvPr id="112" name="Google Shape;112;p21"/>
          <p:cNvSpPr/>
          <p:nvPr/>
        </p:nvSpPr>
        <p:spPr>
          <a:xfrm>
            <a:off x="5066450" y="145775"/>
            <a:ext cx="3765900" cy="572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Self Study Report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*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1"/>
          <p:cNvSpPr/>
          <p:nvPr/>
        </p:nvSpPr>
        <p:spPr>
          <a:xfrm>
            <a:off x="5066450" y="1047288"/>
            <a:ext cx="3765900" cy="572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Formative Feedback Report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1"/>
          <p:cNvSpPr/>
          <p:nvPr/>
        </p:nvSpPr>
        <p:spPr>
          <a:xfrm>
            <a:off x="5066450" y="1948788"/>
            <a:ext cx="3765900" cy="572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Addendum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1"/>
          <p:cNvSpPr/>
          <p:nvPr/>
        </p:nvSpPr>
        <p:spPr>
          <a:xfrm>
            <a:off x="5066450" y="2816250"/>
            <a:ext cx="3765900" cy="572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Virtual Visit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1"/>
          <p:cNvSpPr/>
          <p:nvPr/>
        </p:nvSpPr>
        <p:spPr>
          <a:xfrm>
            <a:off x="5066450" y="3752575"/>
            <a:ext cx="3765900" cy="572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Rejoinder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" name="Google Shape;117;p21"/>
          <p:cNvCxnSpPr>
            <a:stCxn id="112" idx="2"/>
            <a:endCxn id="113" idx="0"/>
          </p:cNvCxnSpPr>
          <p:nvPr/>
        </p:nvCxnSpPr>
        <p:spPr>
          <a:xfrm>
            <a:off x="6949400" y="718475"/>
            <a:ext cx="0" cy="328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8" name="Google Shape;118;p21"/>
          <p:cNvCxnSpPr>
            <a:stCxn id="113" idx="2"/>
            <a:endCxn id="114" idx="0"/>
          </p:cNvCxnSpPr>
          <p:nvPr/>
        </p:nvCxnSpPr>
        <p:spPr>
          <a:xfrm>
            <a:off x="6949400" y="1619988"/>
            <a:ext cx="0" cy="328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9" name="Google Shape;119;p21"/>
          <p:cNvCxnSpPr>
            <a:stCxn id="114" idx="2"/>
            <a:endCxn id="115" idx="0"/>
          </p:cNvCxnSpPr>
          <p:nvPr/>
        </p:nvCxnSpPr>
        <p:spPr>
          <a:xfrm>
            <a:off x="6949400" y="2521488"/>
            <a:ext cx="0" cy="294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" name="Google Shape;120;p21"/>
          <p:cNvCxnSpPr>
            <a:stCxn id="115" idx="2"/>
            <a:endCxn id="116" idx="0"/>
          </p:cNvCxnSpPr>
          <p:nvPr/>
        </p:nvCxnSpPr>
        <p:spPr>
          <a:xfrm>
            <a:off x="6949400" y="3388950"/>
            <a:ext cx="0" cy="363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258600" y="189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Legacy Advanced AFIs</a:t>
            </a:r>
            <a:endParaRPr/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311700" y="1152475"/>
            <a:ext cx="8520600" cy="29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"/>
              <a:t>The SSR WILL include </a:t>
            </a:r>
            <a:r>
              <a:rPr lang="en"/>
              <a:t>legacy</a:t>
            </a:r>
            <a:r>
              <a:rPr lang="en"/>
              <a:t> advanced AFIs from previous review.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"/>
              <a:t>EPP will address within the CAEP Advanced Standards (reference </a:t>
            </a:r>
            <a:r>
              <a:rPr lang="en"/>
              <a:t>which</a:t>
            </a:r>
            <a:r>
              <a:rPr lang="en"/>
              <a:t> standard)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"/>
              <a:t>If the legacy AFI is no longer part of CAEP standards please indicate that in the rationale.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377650" y="133350"/>
            <a:ext cx="87108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Advanced Standards Assessment</a:t>
            </a:r>
            <a:endParaRPr/>
          </a:p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311700" y="1069675"/>
            <a:ext cx="3999900" cy="35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➢"/>
            </a:pPr>
            <a:r>
              <a:rPr lang="en" sz="1200">
                <a:solidFill>
                  <a:schemeClr val="dk1"/>
                </a:solidFill>
              </a:rPr>
              <a:t>Common assessments - For initial programs assessments are common across program typically but advanced program may have different assessments for each program.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➢"/>
            </a:pPr>
            <a:r>
              <a:rPr lang="en" sz="1200">
                <a:solidFill>
                  <a:schemeClr val="dk1"/>
                </a:solidFill>
              </a:rPr>
              <a:t>How many?- State guidance and feasibility.  Ensure you are collecting useable data and not just data.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➢"/>
            </a:pPr>
            <a:r>
              <a:rPr lang="en" sz="1200">
                <a:solidFill>
                  <a:schemeClr val="dk1"/>
                </a:solidFill>
              </a:rPr>
              <a:t>Standard A1.1- You need to ADDRESS all 6 proficiencies but only ASSESS 3 of them in your curriculum map.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➢"/>
            </a:pPr>
            <a:r>
              <a:rPr lang="en" sz="1200">
                <a:solidFill>
                  <a:schemeClr val="dk1"/>
                </a:solidFill>
              </a:rPr>
              <a:t>Align Assessments to existing milestones or activities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200">
                <a:solidFill>
                  <a:schemeClr val="dk1"/>
                </a:solidFill>
              </a:rPr>
              <a:t>  </a:t>
            </a:r>
            <a:endParaRPr sz="1200"/>
          </a:p>
        </p:txBody>
      </p:sp>
      <p:pic>
        <p:nvPicPr>
          <p:cNvPr id="133" name="Google Shape;13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8150" y="1322200"/>
            <a:ext cx="3917100" cy="304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